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0" r:id="rId4"/>
    <p:sldId id="271" r:id="rId5"/>
    <p:sldId id="273" r:id="rId6"/>
    <p:sldId id="272" r:id="rId7"/>
    <p:sldId id="259" r:id="rId8"/>
    <p:sldId id="258" r:id="rId9"/>
    <p:sldId id="274" r:id="rId10"/>
    <p:sldId id="278" r:id="rId11"/>
    <p:sldId id="276" r:id="rId12"/>
    <p:sldId id="275" r:id="rId13"/>
    <p:sldId id="279" r:id="rId14"/>
    <p:sldId id="277" r:id="rId15"/>
    <p:sldId id="262" r:id="rId16"/>
    <p:sldId id="285" r:id="rId17"/>
    <p:sldId id="280" r:id="rId18"/>
    <p:sldId id="283" r:id="rId19"/>
    <p:sldId id="281" r:id="rId20"/>
    <p:sldId id="299" r:id="rId21"/>
    <p:sldId id="318" r:id="rId22"/>
    <p:sldId id="286" r:id="rId23"/>
    <p:sldId id="290" r:id="rId24"/>
    <p:sldId id="287" r:id="rId25"/>
    <p:sldId id="288" r:id="rId26"/>
    <p:sldId id="289" r:id="rId27"/>
    <p:sldId id="291" r:id="rId28"/>
    <p:sldId id="292" r:id="rId29"/>
    <p:sldId id="293" r:id="rId30"/>
    <p:sldId id="301" r:id="rId31"/>
    <p:sldId id="303" r:id="rId32"/>
    <p:sldId id="302" r:id="rId33"/>
    <p:sldId id="304" r:id="rId34"/>
    <p:sldId id="307" r:id="rId35"/>
    <p:sldId id="305" r:id="rId36"/>
    <p:sldId id="319" r:id="rId37"/>
    <p:sldId id="320" r:id="rId38"/>
    <p:sldId id="306" r:id="rId39"/>
    <p:sldId id="308" r:id="rId40"/>
    <p:sldId id="321" r:id="rId41"/>
    <p:sldId id="312" r:id="rId42"/>
    <p:sldId id="313" r:id="rId43"/>
    <p:sldId id="311" r:id="rId44"/>
    <p:sldId id="314" r:id="rId45"/>
    <p:sldId id="316" r:id="rId46"/>
    <p:sldId id="260" r:id="rId47"/>
    <p:sldId id="317" r:id="rId48"/>
  </p:sldIdLst>
  <p:sldSz cx="9144000" cy="5143500" type="screen16x9"/>
  <p:notesSz cx="6858000" cy="9144000"/>
  <p:embeddedFontLst>
    <p:embeddedFont>
      <p:font typeface="나눔스퀘어라운드 Regular" panose="020B0600000101010101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배달의민족 한나는 열한살" panose="020B0600000101010101" pitchFamily="50" charset="-127"/>
      <p:regular r:id="rId53"/>
    </p:embeddedFont>
    <p:embeddedFont>
      <p:font typeface="-윤고딕330" panose="02030504000101010101" pitchFamily="18" charset="-127"/>
      <p:regular r:id="rId54"/>
    </p:embeddedFont>
    <p:embeddedFont>
      <p:font typeface="-윤고딕360" panose="0203050400010101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BD9B53"/>
    <a:srgbClr val="FFFF99"/>
    <a:srgbClr val="7C90F6"/>
    <a:srgbClr val="CC99FF"/>
    <a:srgbClr val="5852D8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9" autoAdjust="0"/>
    <p:restoredTop sz="92565" autoAdjust="0"/>
  </p:normalViewPr>
  <p:slideViewPr>
    <p:cSldViewPr showGuides="1">
      <p:cViewPr varScale="1">
        <p:scale>
          <a:sx n="105" d="100"/>
          <a:sy n="105" d="100"/>
        </p:scale>
        <p:origin x="10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2EB15-66C4-40E4-9D6E-3E8A9E3D8911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143321C-A11F-4359-819B-DA4F13CDB0E1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rgbClr val="7C90F6"/>
              </a:solidFill>
            </a:rPr>
            <a:t>선수 개인 능력</a:t>
          </a:r>
        </a:p>
      </dgm:t>
    </dgm:pt>
    <dgm:pt modelId="{583BB2F0-84CD-406C-9521-1F4FC7A7FE17}" type="parTrans" cxnId="{6498A46F-9FE6-4C36-A718-E4A76B4B3FC2}">
      <dgm:prSet/>
      <dgm:spPr/>
      <dgm:t>
        <a:bodyPr/>
        <a:lstStyle/>
        <a:p>
          <a:pPr latinLnBrk="1"/>
          <a:endParaRPr lang="ko-KR" altLang="en-US"/>
        </a:p>
      </dgm:t>
    </dgm:pt>
    <dgm:pt modelId="{7D5671EC-A449-412A-B369-5B836B4F7A31}" type="sibTrans" cxnId="{6498A46F-9FE6-4C36-A718-E4A76B4B3FC2}">
      <dgm:prSet/>
      <dgm:spPr/>
      <dgm:t>
        <a:bodyPr/>
        <a:lstStyle/>
        <a:p>
          <a:pPr latinLnBrk="1"/>
          <a:endParaRPr lang="ko-KR" altLang="en-US"/>
        </a:p>
      </dgm:t>
    </dgm:pt>
    <dgm:pt modelId="{33CC44CB-30BA-4378-B7F5-7D3A41869750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rgbClr val="5852D8"/>
              </a:solidFill>
            </a:rPr>
            <a:t>HIT</a:t>
          </a:r>
          <a:endParaRPr lang="ko-KR" altLang="en-US" b="1" dirty="0">
            <a:solidFill>
              <a:srgbClr val="5852D8"/>
            </a:solidFill>
          </a:endParaRPr>
        </a:p>
      </dgm:t>
    </dgm:pt>
    <dgm:pt modelId="{A60192F2-1928-48A1-A7EE-6AF90B9B8692}" type="parTrans" cxnId="{B35ADE23-4CB5-44ED-B655-D7FC2C9AC75A}">
      <dgm:prSet/>
      <dgm:spPr/>
      <dgm:t>
        <a:bodyPr/>
        <a:lstStyle/>
        <a:p>
          <a:pPr latinLnBrk="1"/>
          <a:endParaRPr lang="ko-KR" altLang="en-US"/>
        </a:p>
      </dgm:t>
    </dgm:pt>
    <dgm:pt modelId="{4CEDA62E-2C85-4B6D-8113-C540890B230F}" type="sibTrans" cxnId="{B35ADE23-4CB5-44ED-B655-D7FC2C9AC75A}">
      <dgm:prSet/>
      <dgm:spPr/>
      <dgm:t>
        <a:bodyPr/>
        <a:lstStyle/>
        <a:p>
          <a:pPr latinLnBrk="1"/>
          <a:endParaRPr lang="ko-KR" altLang="en-US"/>
        </a:p>
      </dgm:t>
    </dgm:pt>
    <dgm:pt modelId="{08C893E5-0609-4FF7-B342-6DC2C92C44E7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rgbClr val="5852D8"/>
              </a:solidFill>
            </a:rPr>
            <a:t>ER</a:t>
          </a:r>
          <a:endParaRPr lang="ko-KR" altLang="en-US" b="1" dirty="0">
            <a:solidFill>
              <a:srgbClr val="5852D8"/>
            </a:solidFill>
          </a:endParaRPr>
        </a:p>
      </dgm:t>
    </dgm:pt>
    <dgm:pt modelId="{003C2833-6F72-4254-93CA-951191547E83}" type="parTrans" cxnId="{2C28D53A-5AEE-4DEA-8479-6258E3E00734}">
      <dgm:prSet/>
      <dgm:spPr/>
      <dgm:t>
        <a:bodyPr/>
        <a:lstStyle/>
        <a:p>
          <a:pPr latinLnBrk="1"/>
          <a:endParaRPr lang="ko-KR" altLang="en-US"/>
        </a:p>
      </dgm:t>
    </dgm:pt>
    <dgm:pt modelId="{1F46660D-50E8-42CC-9E8A-D4AE024BBC37}" type="sibTrans" cxnId="{2C28D53A-5AEE-4DEA-8479-6258E3E00734}">
      <dgm:prSet/>
      <dgm:spPr/>
      <dgm:t>
        <a:bodyPr/>
        <a:lstStyle/>
        <a:p>
          <a:pPr latinLnBrk="1"/>
          <a:endParaRPr lang="ko-KR" altLang="en-US"/>
        </a:p>
      </dgm:t>
    </dgm:pt>
    <dgm:pt modelId="{28F04E9C-635D-4B63-A0DF-4DECA22882C2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2">
                  <a:lumMod val="75000"/>
                </a:schemeClr>
              </a:solidFill>
            </a:rPr>
            <a:t>득점 </a:t>
          </a:r>
          <a:r>
            <a:rPr lang="en-US" altLang="ko-KR" b="1" dirty="0">
              <a:solidFill>
                <a:schemeClr val="tx2">
                  <a:lumMod val="75000"/>
                </a:schemeClr>
              </a:solidFill>
            </a:rPr>
            <a:t>&amp; </a:t>
          </a:r>
          <a:r>
            <a:rPr lang="ko-KR" altLang="en-US" b="1" dirty="0">
              <a:solidFill>
                <a:schemeClr val="tx2">
                  <a:lumMod val="75000"/>
                </a:schemeClr>
              </a:solidFill>
            </a:rPr>
            <a:t>실점</a:t>
          </a:r>
        </a:p>
      </dgm:t>
    </dgm:pt>
    <dgm:pt modelId="{D16B7AE7-64DC-4795-8F05-E2084D7D852E}" type="parTrans" cxnId="{2E25E4E6-FEE4-4CBD-83C0-F58B0BFAB697}">
      <dgm:prSet/>
      <dgm:spPr/>
      <dgm:t>
        <a:bodyPr/>
        <a:lstStyle/>
        <a:p>
          <a:pPr latinLnBrk="1"/>
          <a:endParaRPr lang="ko-KR" altLang="en-US"/>
        </a:p>
      </dgm:t>
    </dgm:pt>
    <dgm:pt modelId="{99D9A1D5-E7A2-4ABB-90C9-D6EBABF632BE}" type="sibTrans" cxnId="{2E25E4E6-FEE4-4CBD-83C0-F58B0BFAB697}">
      <dgm:prSet/>
      <dgm:spPr/>
      <dgm:t>
        <a:bodyPr/>
        <a:lstStyle/>
        <a:p>
          <a:pPr latinLnBrk="1"/>
          <a:endParaRPr lang="ko-KR" altLang="en-US"/>
        </a:p>
      </dgm:t>
    </dgm:pt>
    <dgm:pt modelId="{7D988B56-6D96-4582-8ACF-5D6EDE6E4FA4}">
      <dgm:prSet phldrT="[텍스트]"/>
      <dgm:spPr/>
      <dgm:t>
        <a:bodyPr/>
        <a:lstStyle/>
        <a:p>
          <a:pPr latinLnBrk="1"/>
          <a:r>
            <a:rPr lang="ko-KR" altLang="en-US" b="1" dirty="0" err="1">
              <a:solidFill>
                <a:schemeClr val="tx2">
                  <a:lumMod val="75000"/>
                </a:schemeClr>
              </a:solidFill>
            </a:rPr>
            <a:t>피타고리안</a:t>
          </a:r>
          <a:r>
            <a:rPr lang="ko-KR" altLang="en-US" b="1" dirty="0">
              <a:solidFill>
                <a:schemeClr val="tx2">
                  <a:lumMod val="75000"/>
                </a:schemeClr>
              </a:solidFill>
            </a:rPr>
            <a:t> 승률</a:t>
          </a:r>
        </a:p>
      </dgm:t>
    </dgm:pt>
    <dgm:pt modelId="{7D4E5FE5-6005-4C6E-ADC4-0EDFFEE03DC1}" type="parTrans" cxnId="{9D271A0A-4FC3-41D8-864B-1E28FAFBBB7B}">
      <dgm:prSet/>
      <dgm:spPr/>
      <dgm:t>
        <a:bodyPr/>
        <a:lstStyle/>
        <a:p>
          <a:pPr latinLnBrk="1"/>
          <a:endParaRPr lang="ko-KR" altLang="en-US"/>
        </a:p>
      </dgm:t>
    </dgm:pt>
    <dgm:pt modelId="{1782D171-4032-4E6F-B8C9-BC1A87D2694E}" type="sibTrans" cxnId="{9D271A0A-4FC3-41D8-864B-1E28FAFBBB7B}">
      <dgm:prSet/>
      <dgm:spPr/>
      <dgm:t>
        <a:bodyPr/>
        <a:lstStyle/>
        <a:p>
          <a:pPr latinLnBrk="1"/>
          <a:endParaRPr lang="ko-KR" altLang="en-US"/>
        </a:p>
      </dgm:t>
    </dgm:pt>
    <dgm:pt modelId="{26318C36-960E-4DB7-A91F-C594E219EAE0}" type="pres">
      <dgm:prSet presAssocID="{7B22EB15-66C4-40E4-9D6E-3E8A9E3D8911}" presName="Name0" presStyleCnt="0">
        <dgm:presLayoutVars>
          <dgm:chMax val="7"/>
          <dgm:chPref val="5"/>
        </dgm:presLayoutVars>
      </dgm:prSet>
      <dgm:spPr/>
    </dgm:pt>
    <dgm:pt modelId="{CED7FF4C-9DF7-457F-86A2-5C8CBD2161E4}" type="pres">
      <dgm:prSet presAssocID="{7B22EB15-66C4-40E4-9D6E-3E8A9E3D8911}" presName="arrowNode" presStyleLbl="node1" presStyleIdx="0" presStyleCnt="1"/>
      <dgm:spPr/>
    </dgm:pt>
    <dgm:pt modelId="{16B2A66E-3B2C-449D-9C39-B20B812ECFA4}" type="pres">
      <dgm:prSet presAssocID="{7143321C-A11F-4359-819B-DA4F13CDB0E1}" presName="txNode1" presStyleLbl="revTx" presStyleIdx="0" presStyleCnt="5">
        <dgm:presLayoutVars>
          <dgm:bulletEnabled val="1"/>
        </dgm:presLayoutVars>
      </dgm:prSet>
      <dgm:spPr/>
    </dgm:pt>
    <dgm:pt modelId="{991ECC88-A888-4B8A-A246-32E987A12491}" type="pres">
      <dgm:prSet presAssocID="{33CC44CB-30BA-4378-B7F5-7D3A41869750}" presName="txNode2" presStyleLbl="revTx" presStyleIdx="1" presStyleCnt="5">
        <dgm:presLayoutVars>
          <dgm:bulletEnabled val="1"/>
        </dgm:presLayoutVars>
      </dgm:prSet>
      <dgm:spPr/>
    </dgm:pt>
    <dgm:pt modelId="{FEC4BB1E-F6F4-48D9-817A-AD19E68A13ED}" type="pres">
      <dgm:prSet presAssocID="{4CEDA62E-2C85-4B6D-8113-C540890B230F}" presName="dotNode2" presStyleCnt="0"/>
      <dgm:spPr/>
    </dgm:pt>
    <dgm:pt modelId="{2D39C17F-1E08-4541-B592-5163515FC56A}" type="pres">
      <dgm:prSet presAssocID="{4CEDA62E-2C85-4B6D-8113-C540890B230F}" presName="dotRepeatNode" presStyleLbl="fgShp" presStyleIdx="0" presStyleCnt="3"/>
      <dgm:spPr/>
    </dgm:pt>
    <dgm:pt modelId="{7871A49B-6AFD-4080-B60E-C3C6B6391A1D}" type="pres">
      <dgm:prSet presAssocID="{08C893E5-0609-4FF7-B342-6DC2C92C44E7}" presName="txNode3" presStyleLbl="revTx" presStyleIdx="2" presStyleCnt="5">
        <dgm:presLayoutVars>
          <dgm:bulletEnabled val="1"/>
        </dgm:presLayoutVars>
      </dgm:prSet>
      <dgm:spPr/>
    </dgm:pt>
    <dgm:pt modelId="{BC4955CB-820E-4558-841E-972F7B11AFDC}" type="pres">
      <dgm:prSet presAssocID="{1F46660D-50E8-42CC-9E8A-D4AE024BBC37}" presName="dotNode3" presStyleCnt="0"/>
      <dgm:spPr/>
    </dgm:pt>
    <dgm:pt modelId="{ADF6D5B4-D286-46D5-90D0-436CACA4AE68}" type="pres">
      <dgm:prSet presAssocID="{1F46660D-50E8-42CC-9E8A-D4AE024BBC37}" presName="dotRepeatNode" presStyleLbl="fgShp" presStyleIdx="1" presStyleCnt="3"/>
      <dgm:spPr/>
    </dgm:pt>
    <dgm:pt modelId="{54FC09C6-B717-4E77-A684-52D8363677C7}" type="pres">
      <dgm:prSet presAssocID="{28F04E9C-635D-4B63-A0DF-4DECA22882C2}" presName="txNode4" presStyleLbl="revTx" presStyleIdx="3" presStyleCnt="5">
        <dgm:presLayoutVars>
          <dgm:bulletEnabled val="1"/>
        </dgm:presLayoutVars>
      </dgm:prSet>
      <dgm:spPr/>
    </dgm:pt>
    <dgm:pt modelId="{EE7393EF-6F87-4A4E-A798-7E653710F57B}" type="pres">
      <dgm:prSet presAssocID="{99D9A1D5-E7A2-4ABB-90C9-D6EBABF632BE}" presName="dotNode4" presStyleCnt="0"/>
      <dgm:spPr/>
    </dgm:pt>
    <dgm:pt modelId="{88BA370C-DEB6-425B-8761-E261FB23A91C}" type="pres">
      <dgm:prSet presAssocID="{99D9A1D5-E7A2-4ABB-90C9-D6EBABF632BE}" presName="dotRepeatNode" presStyleLbl="fgShp" presStyleIdx="2" presStyleCnt="3"/>
      <dgm:spPr/>
    </dgm:pt>
    <dgm:pt modelId="{8B8B3EB8-0143-4861-AAFD-2CA9E4FEDA84}" type="pres">
      <dgm:prSet presAssocID="{7D988B56-6D96-4582-8ACF-5D6EDE6E4FA4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9D271A0A-4FC3-41D8-864B-1E28FAFBBB7B}" srcId="{7B22EB15-66C4-40E4-9D6E-3E8A9E3D8911}" destId="{7D988B56-6D96-4582-8ACF-5D6EDE6E4FA4}" srcOrd="4" destOrd="0" parTransId="{7D4E5FE5-6005-4C6E-ADC4-0EDFFEE03DC1}" sibTransId="{1782D171-4032-4E6F-B8C9-BC1A87D2694E}"/>
    <dgm:cxn modelId="{B35ADE23-4CB5-44ED-B655-D7FC2C9AC75A}" srcId="{7B22EB15-66C4-40E4-9D6E-3E8A9E3D8911}" destId="{33CC44CB-30BA-4378-B7F5-7D3A41869750}" srcOrd="1" destOrd="0" parTransId="{A60192F2-1928-48A1-A7EE-6AF90B9B8692}" sibTransId="{4CEDA62E-2C85-4B6D-8113-C540890B230F}"/>
    <dgm:cxn modelId="{2C28D53A-5AEE-4DEA-8479-6258E3E00734}" srcId="{7B22EB15-66C4-40E4-9D6E-3E8A9E3D8911}" destId="{08C893E5-0609-4FF7-B342-6DC2C92C44E7}" srcOrd="2" destOrd="0" parTransId="{003C2833-6F72-4254-93CA-951191547E83}" sibTransId="{1F46660D-50E8-42CC-9E8A-D4AE024BBC37}"/>
    <dgm:cxn modelId="{6498A46F-9FE6-4C36-A718-E4A76B4B3FC2}" srcId="{7B22EB15-66C4-40E4-9D6E-3E8A9E3D8911}" destId="{7143321C-A11F-4359-819B-DA4F13CDB0E1}" srcOrd="0" destOrd="0" parTransId="{583BB2F0-84CD-406C-9521-1F4FC7A7FE17}" sibTransId="{7D5671EC-A449-412A-B369-5B836B4F7A31}"/>
    <dgm:cxn modelId="{FE1BCB71-8987-4A8E-87D3-A425722FC1A3}" type="presOf" srcId="{4CEDA62E-2C85-4B6D-8113-C540890B230F}" destId="{2D39C17F-1E08-4541-B592-5163515FC56A}" srcOrd="0" destOrd="0" presId="urn:microsoft.com/office/officeart/2009/3/layout/DescendingProcess"/>
    <dgm:cxn modelId="{DFA6368B-D2B6-41FA-94CC-01F7A5DC25C5}" type="presOf" srcId="{08C893E5-0609-4FF7-B342-6DC2C92C44E7}" destId="{7871A49B-6AFD-4080-B60E-C3C6B6391A1D}" srcOrd="0" destOrd="0" presId="urn:microsoft.com/office/officeart/2009/3/layout/DescendingProcess"/>
    <dgm:cxn modelId="{1F707394-EC8C-447B-8A38-DA70E6A0FCA8}" type="presOf" srcId="{7B22EB15-66C4-40E4-9D6E-3E8A9E3D8911}" destId="{26318C36-960E-4DB7-A91F-C594E219EAE0}" srcOrd="0" destOrd="0" presId="urn:microsoft.com/office/officeart/2009/3/layout/DescendingProcess"/>
    <dgm:cxn modelId="{AAF1FD9D-756D-4F16-8851-573F601FEA86}" type="presOf" srcId="{33CC44CB-30BA-4378-B7F5-7D3A41869750}" destId="{991ECC88-A888-4B8A-A246-32E987A12491}" srcOrd="0" destOrd="0" presId="urn:microsoft.com/office/officeart/2009/3/layout/DescendingProcess"/>
    <dgm:cxn modelId="{BD6321B2-DF67-414E-A9CF-ECB749263B29}" type="presOf" srcId="{7D988B56-6D96-4582-8ACF-5D6EDE6E4FA4}" destId="{8B8B3EB8-0143-4861-AAFD-2CA9E4FEDA84}" srcOrd="0" destOrd="0" presId="urn:microsoft.com/office/officeart/2009/3/layout/DescendingProcess"/>
    <dgm:cxn modelId="{66524EC1-9280-4B6D-B1D0-46FBFDF66D40}" type="presOf" srcId="{28F04E9C-635D-4B63-A0DF-4DECA22882C2}" destId="{54FC09C6-B717-4E77-A684-52D8363677C7}" srcOrd="0" destOrd="0" presId="urn:microsoft.com/office/officeart/2009/3/layout/DescendingProcess"/>
    <dgm:cxn modelId="{8B9E99E3-6813-47B4-A167-E3FE61B5E71B}" type="presOf" srcId="{7143321C-A11F-4359-819B-DA4F13CDB0E1}" destId="{16B2A66E-3B2C-449D-9C39-B20B812ECFA4}" srcOrd="0" destOrd="0" presId="urn:microsoft.com/office/officeart/2009/3/layout/DescendingProcess"/>
    <dgm:cxn modelId="{A74612E5-90B2-4016-811E-FFC87A18FCD0}" type="presOf" srcId="{99D9A1D5-E7A2-4ABB-90C9-D6EBABF632BE}" destId="{88BA370C-DEB6-425B-8761-E261FB23A91C}" srcOrd="0" destOrd="0" presId="urn:microsoft.com/office/officeart/2009/3/layout/DescendingProcess"/>
    <dgm:cxn modelId="{2E25E4E6-FEE4-4CBD-83C0-F58B0BFAB697}" srcId="{7B22EB15-66C4-40E4-9D6E-3E8A9E3D8911}" destId="{28F04E9C-635D-4B63-A0DF-4DECA22882C2}" srcOrd="3" destOrd="0" parTransId="{D16B7AE7-64DC-4795-8F05-E2084D7D852E}" sibTransId="{99D9A1D5-E7A2-4ABB-90C9-D6EBABF632BE}"/>
    <dgm:cxn modelId="{5C96A3E9-A030-4CF4-971A-7BF8E0A44A4F}" type="presOf" srcId="{1F46660D-50E8-42CC-9E8A-D4AE024BBC37}" destId="{ADF6D5B4-D286-46D5-90D0-436CACA4AE68}" srcOrd="0" destOrd="0" presId="urn:microsoft.com/office/officeart/2009/3/layout/DescendingProcess"/>
    <dgm:cxn modelId="{203268DB-E9CD-4CDF-B9CA-774C109F76FE}" type="presParOf" srcId="{26318C36-960E-4DB7-A91F-C594E219EAE0}" destId="{CED7FF4C-9DF7-457F-86A2-5C8CBD2161E4}" srcOrd="0" destOrd="0" presId="urn:microsoft.com/office/officeart/2009/3/layout/DescendingProcess"/>
    <dgm:cxn modelId="{DC3E2BFB-459D-47F9-8BA3-DDD4326E0B82}" type="presParOf" srcId="{26318C36-960E-4DB7-A91F-C594E219EAE0}" destId="{16B2A66E-3B2C-449D-9C39-B20B812ECFA4}" srcOrd="1" destOrd="0" presId="urn:microsoft.com/office/officeart/2009/3/layout/DescendingProcess"/>
    <dgm:cxn modelId="{80E86E03-3FC0-4983-99B4-A064265E3FE0}" type="presParOf" srcId="{26318C36-960E-4DB7-A91F-C594E219EAE0}" destId="{991ECC88-A888-4B8A-A246-32E987A12491}" srcOrd="2" destOrd="0" presId="urn:microsoft.com/office/officeart/2009/3/layout/DescendingProcess"/>
    <dgm:cxn modelId="{C389907E-BE6F-43E9-A94A-4FC902DECCF8}" type="presParOf" srcId="{26318C36-960E-4DB7-A91F-C594E219EAE0}" destId="{FEC4BB1E-F6F4-48D9-817A-AD19E68A13ED}" srcOrd="3" destOrd="0" presId="urn:microsoft.com/office/officeart/2009/3/layout/DescendingProcess"/>
    <dgm:cxn modelId="{E3EA8948-5D5A-4F4D-846E-44924EA5B7C0}" type="presParOf" srcId="{FEC4BB1E-F6F4-48D9-817A-AD19E68A13ED}" destId="{2D39C17F-1E08-4541-B592-5163515FC56A}" srcOrd="0" destOrd="0" presId="urn:microsoft.com/office/officeart/2009/3/layout/DescendingProcess"/>
    <dgm:cxn modelId="{0571A45E-FC58-43CD-BC5B-A5C62EA3D9F3}" type="presParOf" srcId="{26318C36-960E-4DB7-A91F-C594E219EAE0}" destId="{7871A49B-6AFD-4080-B60E-C3C6B6391A1D}" srcOrd="4" destOrd="0" presId="urn:microsoft.com/office/officeart/2009/3/layout/DescendingProcess"/>
    <dgm:cxn modelId="{0486D25A-A07F-483D-B094-7306276C73A2}" type="presParOf" srcId="{26318C36-960E-4DB7-A91F-C594E219EAE0}" destId="{BC4955CB-820E-4558-841E-972F7B11AFDC}" srcOrd="5" destOrd="0" presId="urn:microsoft.com/office/officeart/2009/3/layout/DescendingProcess"/>
    <dgm:cxn modelId="{4971A48E-562A-4623-9FB1-A296488F92F0}" type="presParOf" srcId="{BC4955CB-820E-4558-841E-972F7B11AFDC}" destId="{ADF6D5B4-D286-46D5-90D0-436CACA4AE68}" srcOrd="0" destOrd="0" presId="urn:microsoft.com/office/officeart/2009/3/layout/DescendingProcess"/>
    <dgm:cxn modelId="{A13576D5-24D2-4D87-A092-5AB2725BE5F5}" type="presParOf" srcId="{26318C36-960E-4DB7-A91F-C594E219EAE0}" destId="{54FC09C6-B717-4E77-A684-52D8363677C7}" srcOrd="6" destOrd="0" presId="urn:microsoft.com/office/officeart/2009/3/layout/DescendingProcess"/>
    <dgm:cxn modelId="{7217796C-5A13-44EA-87BB-F70777CA7F0A}" type="presParOf" srcId="{26318C36-960E-4DB7-A91F-C594E219EAE0}" destId="{EE7393EF-6F87-4A4E-A798-7E653710F57B}" srcOrd="7" destOrd="0" presId="urn:microsoft.com/office/officeart/2009/3/layout/DescendingProcess"/>
    <dgm:cxn modelId="{9C871003-C1B0-40EA-B4ED-9351887BD657}" type="presParOf" srcId="{EE7393EF-6F87-4A4E-A798-7E653710F57B}" destId="{88BA370C-DEB6-425B-8761-E261FB23A91C}" srcOrd="0" destOrd="0" presId="urn:microsoft.com/office/officeart/2009/3/layout/DescendingProcess"/>
    <dgm:cxn modelId="{169F7736-17F4-4F49-8A21-187795CF1CE0}" type="presParOf" srcId="{26318C36-960E-4DB7-A91F-C594E219EAE0}" destId="{8B8B3EB8-0143-4861-AAFD-2CA9E4FEDA84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7FF4C-9DF7-457F-86A2-5C8CBD2161E4}">
      <dsp:nvSpPr>
        <dsp:cNvPr id="0" name=""/>
        <dsp:cNvSpPr/>
      </dsp:nvSpPr>
      <dsp:spPr>
        <a:xfrm rot="4396374">
          <a:off x="1110570" y="705823"/>
          <a:ext cx="3061972" cy="213534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9C17F-1E08-4541-B592-5163515FC56A}">
      <dsp:nvSpPr>
        <dsp:cNvPr id="0" name=""/>
        <dsp:cNvSpPr/>
      </dsp:nvSpPr>
      <dsp:spPr>
        <a:xfrm>
          <a:off x="2257594" y="984644"/>
          <a:ext cx="77324" cy="7732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6D5B4-D286-46D5-90D0-436CACA4AE68}">
      <dsp:nvSpPr>
        <dsp:cNvPr id="0" name=""/>
        <dsp:cNvSpPr/>
      </dsp:nvSpPr>
      <dsp:spPr>
        <a:xfrm>
          <a:off x="2787053" y="1411702"/>
          <a:ext cx="77324" cy="7732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A370C-DEB6-425B-8761-E261FB23A91C}">
      <dsp:nvSpPr>
        <dsp:cNvPr id="0" name=""/>
        <dsp:cNvSpPr/>
      </dsp:nvSpPr>
      <dsp:spPr>
        <a:xfrm>
          <a:off x="3183855" y="1911118"/>
          <a:ext cx="77324" cy="7732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2A66E-3B2C-449D-9C39-B20B812ECFA4}">
      <dsp:nvSpPr>
        <dsp:cNvPr id="0" name=""/>
        <dsp:cNvSpPr/>
      </dsp:nvSpPr>
      <dsp:spPr>
        <a:xfrm>
          <a:off x="905304" y="0"/>
          <a:ext cx="1443624" cy="567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rgbClr val="7C90F6"/>
              </a:solidFill>
            </a:rPr>
            <a:t>선수 개인 능력</a:t>
          </a:r>
        </a:p>
      </dsp:txBody>
      <dsp:txXfrm>
        <a:off x="905304" y="0"/>
        <a:ext cx="1443624" cy="567518"/>
      </dsp:txXfrm>
    </dsp:sp>
    <dsp:sp modelId="{991ECC88-A888-4B8A-A246-32E987A12491}">
      <dsp:nvSpPr>
        <dsp:cNvPr id="0" name=""/>
        <dsp:cNvSpPr/>
      </dsp:nvSpPr>
      <dsp:spPr>
        <a:xfrm>
          <a:off x="2700081" y="739547"/>
          <a:ext cx="2106912" cy="567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rgbClr val="5852D8"/>
              </a:solidFill>
            </a:rPr>
            <a:t>HIT</a:t>
          </a:r>
          <a:endParaRPr lang="ko-KR" altLang="en-US" sz="1600" b="1" kern="1200" dirty="0">
            <a:solidFill>
              <a:srgbClr val="5852D8"/>
            </a:solidFill>
          </a:endParaRPr>
        </a:p>
      </dsp:txBody>
      <dsp:txXfrm>
        <a:off x="2700081" y="739547"/>
        <a:ext cx="2106912" cy="567518"/>
      </dsp:txXfrm>
    </dsp:sp>
    <dsp:sp modelId="{7871A49B-6AFD-4080-B60E-C3C6B6391A1D}">
      <dsp:nvSpPr>
        <dsp:cNvPr id="0" name=""/>
        <dsp:cNvSpPr/>
      </dsp:nvSpPr>
      <dsp:spPr>
        <a:xfrm>
          <a:off x="905304" y="1166605"/>
          <a:ext cx="1677726" cy="567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rgbClr val="5852D8"/>
              </a:solidFill>
            </a:rPr>
            <a:t>ER</a:t>
          </a:r>
          <a:endParaRPr lang="ko-KR" altLang="en-US" sz="1600" b="1" kern="1200" dirty="0">
            <a:solidFill>
              <a:srgbClr val="5852D8"/>
            </a:solidFill>
          </a:endParaRPr>
        </a:p>
      </dsp:txBody>
      <dsp:txXfrm>
        <a:off x="905304" y="1166605"/>
        <a:ext cx="1677726" cy="567518"/>
      </dsp:txXfrm>
    </dsp:sp>
    <dsp:sp modelId="{54FC09C6-B717-4E77-A684-52D8363677C7}">
      <dsp:nvSpPr>
        <dsp:cNvPr id="0" name=""/>
        <dsp:cNvSpPr/>
      </dsp:nvSpPr>
      <dsp:spPr>
        <a:xfrm>
          <a:off x="3519436" y="1666021"/>
          <a:ext cx="1287557" cy="567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2">
                  <a:lumMod val="75000"/>
                </a:schemeClr>
              </a:solidFill>
            </a:rPr>
            <a:t>득점 </a:t>
          </a:r>
          <a:r>
            <a:rPr lang="en-US" altLang="ko-KR" sz="1600" b="1" kern="1200" dirty="0">
              <a:solidFill>
                <a:schemeClr val="tx2">
                  <a:lumMod val="75000"/>
                </a:schemeClr>
              </a:solidFill>
            </a:rPr>
            <a:t>&amp; </a:t>
          </a:r>
          <a:r>
            <a:rPr lang="ko-KR" altLang="en-US" sz="1600" b="1" kern="1200" dirty="0">
              <a:solidFill>
                <a:schemeClr val="tx2">
                  <a:lumMod val="75000"/>
                </a:schemeClr>
              </a:solidFill>
            </a:rPr>
            <a:t>실점</a:t>
          </a:r>
        </a:p>
      </dsp:txBody>
      <dsp:txXfrm>
        <a:off x="3519436" y="1666021"/>
        <a:ext cx="1287557" cy="567518"/>
      </dsp:txXfrm>
    </dsp:sp>
    <dsp:sp modelId="{8B8B3EB8-0143-4861-AAFD-2CA9E4FEDA84}">
      <dsp:nvSpPr>
        <dsp:cNvPr id="0" name=""/>
        <dsp:cNvSpPr/>
      </dsp:nvSpPr>
      <dsp:spPr>
        <a:xfrm>
          <a:off x="2856149" y="2979471"/>
          <a:ext cx="1950844" cy="567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 err="1">
              <a:solidFill>
                <a:schemeClr val="tx2">
                  <a:lumMod val="75000"/>
                </a:schemeClr>
              </a:solidFill>
            </a:rPr>
            <a:t>피타고리안</a:t>
          </a:r>
          <a:r>
            <a:rPr lang="ko-KR" altLang="en-US" sz="1600" b="1" kern="1200" dirty="0">
              <a:solidFill>
                <a:schemeClr val="tx2">
                  <a:lumMod val="75000"/>
                </a:schemeClr>
              </a:solidFill>
            </a:rPr>
            <a:t> 승률</a:t>
          </a:r>
        </a:p>
      </dsp:txBody>
      <dsp:txXfrm>
        <a:off x="2856149" y="2979471"/>
        <a:ext cx="1950844" cy="567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56EF-6598-439A-9560-50C7A339FB2F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992E0-2FDF-47A9-A1A9-65D423A62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1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선택한 예측 </a:t>
            </a:r>
            <a:r>
              <a:rPr lang="en-US" altLang="ko-KR" dirty="0"/>
              <a:t>plan</a:t>
            </a:r>
            <a:r>
              <a:rPr lang="ko-KR" altLang="en-US" dirty="0"/>
              <a:t>에 따라</a:t>
            </a:r>
            <a:r>
              <a:rPr lang="en-US" altLang="ko-KR" dirty="0"/>
              <a:t>,</a:t>
            </a:r>
            <a:r>
              <a:rPr lang="ko-KR" altLang="en-US" dirty="0"/>
              <a:t> 종속변수 </a:t>
            </a:r>
            <a:r>
              <a:rPr lang="en-US" altLang="ko-KR" dirty="0"/>
              <a:t>&amp; </a:t>
            </a:r>
            <a:r>
              <a:rPr lang="en-US" altLang="ko-KR" dirty="0" err="1"/>
              <a:t>cor</a:t>
            </a:r>
            <a:r>
              <a:rPr lang="en-US" altLang="ko-KR" dirty="0"/>
              <a:t> </a:t>
            </a:r>
            <a:r>
              <a:rPr lang="ko-KR" altLang="en-US" dirty="0"/>
              <a:t>높은 변수 제거하여 최종 변수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44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16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4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36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7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6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67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4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선택된 변수들만 </a:t>
            </a:r>
            <a:r>
              <a:rPr lang="en-US" altLang="ko-KR" dirty="0"/>
              <a:t>NA check </a:t>
            </a:r>
            <a:r>
              <a:rPr lang="ko-KR" altLang="en-US" dirty="0"/>
              <a:t>한번 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9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선택된 변수들만 </a:t>
            </a:r>
            <a:r>
              <a:rPr lang="en-US" altLang="ko-KR" dirty="0"/>
              <a:t>NA check </a:t>
            </a:r>
            <a:r>
              <a:rPr lang="ko-KR" altLang="en-US" dirty="0"/>
              <a:t>한번 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0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2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4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5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92E0-2FDF-47A9-A1A9-65D423A627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0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6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6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43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r="104" b="223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4896238"/>
            <a:ext cx="9143999" cy="257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 userDrawn="1"/>
        </p:nvSpPr>
        <p:spPr>
          <a:xfrm>
            <a:off x="1" y="219075"/>
            <a:ext cx="400050" cy="257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/>
          <p:cNvSpPr/>
          <p:nvPr userDrawn="1"/>
        </p:nvSpPr>
        <p:spPr>
          <a:xfrm>
            <a:off x="1555316" y="219075"/>
            <a:ext cx="7588684" cy="257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5966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9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1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0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3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4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F702-2B6F-4074-8853-EAE1A9FED310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584B1-3E20-467F-8AAE-A29C9C8EF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3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" y="-450"/>
            <a:ext cx="9144002" cy="5144400"/>
            <a:chOff x="-2" y="-450"/>
            <a:chExt cx="9144002" cy="5144400"/>
          </a:xfrm>
        </p:grpSpPr>
        <p:pic>
          <p:nvPicPr>
            <p:cNvPr id="1026" name="Picture 2" descr="F:\DAHYUN\취미\블로그\포스팅\취미\PPT\사진자료\야구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9" r="16718"/>
            <a:stretch/>
          </p:blipFill>
          <p:spPr bwMode="auto">
            <a:xfrm>
              <a:off x="-1" y="-450"/>
              <a:ext cx="9144001" cy="514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560124" y="627534"/>
            <a:ext cx="6023748" cy="1117372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KBO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잔여 경기 결과 예측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9504" y="3579862"/>
            <a:ext cx="2534344" cy="432048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Team4, Paul The Foul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9504" y="4083918"/>
            <a:ext cx="3254424" cy="432048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 Presentation: 2020/08/22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6296" y="4825032"/>
            <a:ext cx="1795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lt1">
                    <a:alpha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blog.naver.com/</a:t>
            </a:r>
            <a:r>
              <a:rPr lang="en-US" altLang="ko-KR" sz="1000" dirty="0" err="1">
                <a:solidFill>
                  <a:schemeClr val="lt1">
                    <a:alpha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hyuneee_d</a:t>
            </a:r>
            <a:endParaRPr lang="ko-KR" altLang="en-US" sz="1100" dirty="0">
              <a:solidFill>
                <a:schemeClr val="lt1">
                  <a:alpha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9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84441" y="197227"/>
            <a:ext cx="4743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Selection(pitcher)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B0C1-84B4-41AC-8AA3-4A76FBAD71B0}"/>
              </a:ext>
            </a:extLst>
          </p:cNvPr>
          <p:cNvSpPr txBox="1"/>
          <p:nvPr/>
        </p:nvSpPr>
        <p:spPr>
          <a:xfrm>
            <a:off x="5087559" y="843558"/>
            <a:ext cx="28688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GDAY_D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</a:t>
            </a: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INN2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BF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PA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-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HIT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H1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H2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H3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HR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SB_SR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WP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ERA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SLG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BABIP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KK9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BB9</a:t>
            </a:r>
            <a:r>
              <a:rPr lang="ko-KR" altLang="ko-KR" sz="1400" dirty="0">
                <a:solidFill>
                  <a:srgbClr val="FF0000"/>
                </a:solidFill>
              </a:rPr>
              <a:t> </a:t>
            </a:r>
            <a:endParaRPr lang="ko-KR" altLang="ko-KR" sz="4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431847-FC6A-451B-B434-9CACFD450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0" y="987574"/>
            <a:ext cx="4320480" cy="38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-50606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84441" y="197227"/>
            <a:ext cx="470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Selection(pitcher)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B0C1-84B4-41AC-8AA3-4A76FBAD71B0}"/>
              </a:ext>
            </a:extLst>
          </p:cNvPr>
          <p:cNvSpPr txBox="1"/>
          <p:nvPr/>
        </p:nvSpPr>
        <p:spPr>
          <a:xfrm>
            <a:off x="5087559" y="843558"/>
            <a:ext cx="28688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GDAY_D</a:t>
            </a:r>
            <a:r>
              <a:rPr lang="en-US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</a:t>
            </a: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INN2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BF</a:t>
            </a:r>
            <a:endParaRPr lang="en-US" altLang="ko-KR" strike="sngStrike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PA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-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strike="sngStrike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HIT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H1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H2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H3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HR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SB_SR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strike="sngStrike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WP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</a:t>
            </a:r>
            <a:r>
              <a:rPr lang="en-US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ERA</a:t>
            </a:r>
            <a:endParaRPr lang="en-US" altLang="ko-KR" strike="sngStrike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SLG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BABIP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KK9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BB9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ko-KR" altLang="ko-KR" sz="40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DEA57F5-9084-4627-9EAD-7085BC7B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5" y="713843"/>
            <a:ext cx="4211775" cy="43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3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1168" y="393507"/>
            <a:ext cx="4604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Selection(batter)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DD962EE-8169-4C4E-8933-28A02A541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6350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935A4-45F3-4726-B3FA-314D5CD3B7BC}"/>
              </a:ext>
            </a:extLst>
          </p:cNvPr>
          <p:cNvSpPr txBox="1"/>
          <p:nvPr/>
        </p:nvSpPr>
        <p:spPr>
          <a:xfrm>
            <a:off x="530911" y="1276350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PA-AB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RUN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RBI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SH+SF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AVG</a:t>
            </a:r>
          </a:p>
          <a:p>
            <a:pPr marL="285750" indent="-285750">
              <a:buFontTx/>
              <a:buChar char="-"/>
            </a:pPr>
            <a:r>
              <a:rPr lang="ko-KR" altLang="ko-KR" dirty="0" err="1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SB_trial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BABIP</a:t>
            </a:r>
            <a:endParaRPr lang="ko-KR" altLang="ko-KR" sz="4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1168" y="393507"/>
            <a:ext cx="4604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Selection(batter)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935A4-45F3-4726-B3FA-314D5CD3B7BC}"/>
              </a:ext>
            </a:extLst>
          </p:cNvPr>
          <p:cNvSpPr txBox="1"/>
          <p:nvPr/>
        </p:nvSpPr>
        <p:spPr>
          <a:xfrm>
            <a:off x="530911" y="1276350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PA-AB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RUN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RBI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SH+SF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AVG</a:t>
            </a:r>
          </a:p>
          <a:p>
            <a:pPr marL="285750" indent="-285750">
              <a:buFontTx/>
              <a:buChar char="-"/>
            </a:pPr>
            <a:r>
              <a:rPr lang="ko-KR" altLang="ko-KR" dirty="0" err="1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SB_trial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BABIP</a:t>
            </a:r>
            <a:endParaRPr lang="ko-KR" altLang="ko-KR" sz="4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58C9FD-E953-4B49-8E28-9D5FE166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287" y="1276350"/>
            <a:ext cx="4824107" cy="33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1168" y="393507"/>
            <a:ext cx="3790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78EC4C-9AD3-44BA-BCD7-456C438D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18069"/>
            <a:ext cx="3960440" cy="41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A0D7104-7C34-409A-9EC8-23198A961C84}"/>
              </a:ext>
            </a:extLst>
          </p:cNvPr>
          <p:cNvSpPr/>
          <p:nvPr/>
        </p:nvSpPr>
        <p:spPr>
          <a:xfrm>
            <a:off x="531168" y="134761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PA-AB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RUN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RBI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SH+SF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trike="sngStrike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AVG</a:t>
            </a:r>
          </a:p>
          <a:p>
            <a:pPr marL="285750" indent="-285750">
              <a:buFontTx/>
              <a:buChar char="-"/>
            </a:pPr>
            <a:r>
              <a:rPr lang="ko-KR" altLang="ko-KR" dirty="0" err="1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SB_trial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highlight>
                  <a:srgbClr val="FFFF00"/>
                </a:highlight>
                <a:latin typeface="Arial Unicode MS"/>
                <a:ea typeface="Courier New" panose="02070309020205020404" pitchFamily="49" charset="0"/>
              </a:rPr>
              <a:t>BABIP</a:t>
            </a:r>
            <a:endParaRPr lang="ko-KR" altLang="ko-KR" sz="40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559296" y="2340917"/>
            <a:ext cx="2025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설명변수 예측  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82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짤모음72탄*워크맨짤/아는형님짤/웃긴짤/카톡짤/피오짤">
            <a:extLst>
              <a:ext uri="{FF2B5EF4-FFF2-40B4-BE49-F238E27FC236}">
                <a16:creationId xmlns:a16="http://schemas.microsoft.com/office/drawing/2014/main" id="{9E41D699-1213-4806-9E44-ECB0BE27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3999" cy="514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88F943-3389-4B49-8490-54AEF6A735F5}"/>
              </a:ext>
            </a:extLst>
          </p:cNvPr>
          <p:cNvSpPr/>
          <p:nvPr/>
        </p:nvSpPr>
        <p:spPr>
          <a:xfrm>
            <a:off x="683568" y="307580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?!?!??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FF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43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84441" y="855350"/>
            <a:ext cx="6995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주어진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Data(2016.04.01. ~ 2020.07.19.)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88F943-3389-4B49-8490-54AEF6A735F5}"/>
              </a:ext>
            </a:extLst>
          </p:cNvPr>
          <p:cNvSpPr/>
          <p:nvPr/>
        </p:nvSpPr>
        <p:spPr>
          <a:xfrm>
            <a:off x="384441" y="197227"/>
            <a:ext cx="248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231AA6-F247-41AA-98CB-DC4E8A1B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41" y="1351515"/>
            <a:ext cx="8172400" cy="32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88F943-3389-4B49-8490-54AEF6A735F5}"/>
              </a:ext>
            </a:extLst>
          </p:cNvPr>
          <p:cNvSpPr/>
          <p:nvPr/>
        </p:nvSpPr>
        <p:spPr>
          <a:xfrm>
            <a:off x="384441" y="197227"/>
            <a:ext cx="248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FC771-65C8-4B1E-9758-5A2E06934311}"/>
              </a:ext>
            </a:extLst>
          </p:cNvPr>
          <p:cNvSpPr/>
          <p:nvPr/>
        </p:nvSpPr>
        <p:spPr>
          <a:xfrm>
            <a:off x="1403648" y="855350"/>
            <a:ext cx="6995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예측해야 할 시점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2020.09.28. ~ 2020.10.18.)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125837-6A0D-42EE-A63F-113A8A1176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76" y="2014930"/>
            <a:ext cx="5800443" cy="30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2785A-EC34-4A8C-B63E-25A646822F01}"/>
              </a:ext>
            </a:extLst>
          </p:cNvPr>
          <p:cNvSpPr/>
          <p:nvPr/>
        </p:nvSpPr>
        <p:spPr>
          <a:xfrm>
            <a:off x="250533" y="1477098"/>
            <a:ext cx="864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경기시작 전이므로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Y(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방어율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승률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예측할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값들이 없다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98151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9552" y="1631578"/>
            <a:ext cx="3241990" cy="2308324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Ideas</a:t>
            </a:r>
          </a:p>
          <a:p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평균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시계열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베이지안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머신러닝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etc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248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2CFA69-AF96-41BD-BF48-C5CA4D723AFE}"/>
              </a:ext>
            </a:extLst>
          </p:cNvPr>
          <p:cNvSpPr/>
          <p:nvPr/>
        </p:nvSpPr>
        <p:spPr>
          <a:xfrm>
            <a:off x="4139952" y="2427734"/>
            <a:ext cx="1008112" cy="6480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AF5B08-996B-4D1A-894C-723C78540667}"/>
              </a:ext>
            </a:extLst>
          </p:cNvPr>
          <p:cNvSpPr/>
          <p:nvPr/>
        </p:nvSpPr>
        <p:spPr>
          <a:xfrm>
            <a:off x="5362460" y="1635646"/>
            <a:ext cx="3458012" cy="2308324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지수평활법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최근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bigger weight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Grid search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방식으로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12574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2" cy="5143500"/>
            <a:chOff x="-2" y="0"/>
            <a:chExt cx="9144002" cy="5143500"/>
          </a:xfrm>
        </p:grpSpPr>
        <p:pic>
          <p:nvPicPr>
            <p:cNvPr id="2050" name="Picture 2" descr="F:\DAHYUN\취미\블로그\포스팅\취미\PPT\사진자료\baseball-field-1563858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07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6830" y="38048"/>
            <a:ext cx="4687218" cy="4909965"/>
            <a:chOff x="728890" y="884093"/>
            <a:chExt cx="4262095" cy="2815770"/>
          </a:xfrm>
        </p:grpSpPr>
        <p:sp>
          <p:nvSpPr>
            <p:cNvPr id="7" name="직사각형 6"/>
            <p:cNvSpPr/>
            <p:nvPr/>
          </p:nvSpPr>
          <p:spPr>
            <a:xfrm>
              <a:off x="728890" y="884093"/>
              <a:ext cx="1944216" cy="5573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Index</a:t>
              </a:r>
              <a:endPara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00457" y="1346037"/>
              <a:ext cx="4190528" cy="2353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조원소개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추가적인 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EDA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파생변수 생성</a:t>
              </a:r>
              <a:endParaRPr lang="en-US" altLang="ko-KR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NA</a:t>
              </a:r>
              <a:r>
                <a:rPr lang="ko-KR" altLang="en-US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check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설명변수 예측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설명변수 예측의 이유</a:t>
              </a:r>
              <a:endParaRPr lang="en-US" altLang="ko-KR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예측 방법</a:t>
              </a:r>
              <a:endParaRPr lang="en-US" altLang="ko-KR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Modeling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Model selection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결론</a:t>
              </a:r>
              <a:endParaRPr lang="en-US" altLang="ko-KR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58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49E2E4-0538-43AC-A9F6-B7B63B29C96E}"/>
              </a:ext>
            </a:extLst>
          </p:cNvPr>
          <p:cNvSpPr/>
          <p:nvPr/>
        </p:nvSpPr>
        <p:spPr>
          <a:xfrm>
            <a:off x="467544" y="1588621"/>
            <a:ext cx="2880320" cy="1938992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지수평활법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Simple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Holt’s 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Holt-Winter’s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5DB632-EF48-44D2-9C64-47898473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88621"/>
            <a:ext cx="6303688" cy="23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0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49E2E4-0538-43AC-A9F6-B7B63B29C96E}"/>
              </a:ext>
            </a:extLst>
          </p:cNvPr>
          <p:cNvSpPr/>
          <p:nvPr/>
        </p:nvSpPr>
        <p:spPr>
          <a:xfrm>
            <a:off x="467544" y="1588621"/>
            <a:ext cx="2880320" cy="1938992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지수평활법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highlight>
                  <a:srgbClr val="FF00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Simple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highlight>
                  <a:srgbClr val="FF00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Holt’s 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Holt-Winter’s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5DB632-EF48-44D2-9C64-47898473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88621"/>
            <a:ext cx="6303688" cy="23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3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FFCF0-A00A-41DF-995C-C747BA7B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32" y="732756"/>
            <a:ext cx="4933632" cy="42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E6E6ED-D9FD-4426-A243-369B8DBC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05" y="722670"/>
            <a:ext cx="5062085" cy="42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3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24C792-3727-49B9-B10A-212732B2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" y="1259335"/>
            <a:ext cx="3617472" cy="37809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0CDD58-C1AD-4436-B19E-9108E135E584}"/>
              </a:ext>
            </a:extLst>
          </p:cNvPr>
          <p:cNvSpPr/>
          <p:nvPr/>
        </p:nvSpPr>
        <p:spPr>
          <a:xfrm>
            <a:off x="573732" y="653754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Pitchers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20524D-491E-4450-A472-BF6540222438}"/>
              </a:ext>
            </a:extLst>
          </p:cNvPr>
          <p:cNvSpPr/>
          <p:nvPr/>
        </p:nvSpPr>
        <p:spPr>
          <a:xfrm>
            <a:off x="5328278" y="658891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Batters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0E43F5-A9CC-4C5C-8745-74A257036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592" y="1213833"/>
            <a:ext cx="3885361" cy="38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583666" y="2340917"/>
            <a:ext cx="5976664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Simple Exponential Smoothing(level=0.1)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614AC-274B-42BA-8EA8-CE211C041FF3}"/>
              </a:ext>
            </a:extLst>
          </p:cNvPr>
          <p:cNvSpPr txBox="1"/>
          <p:nvPr/>
        </p:nvSpPr>
        <p:spPr>
          <a:xfrm>
            <a:off x="1475656" y="146001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The Winner is….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1558" y="1167942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Case1) Sample &lt; 10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AF5B08-996B-4D1A-894C-723C78540667}"/>
              </a:ext>
            </a:extLst>
          </p:cNvPr>
          <p:cNvSpPr/>
          <p:nvPr/>
        </p:nvSpPr>
        <p:spPr>
          <a:xfrm>
            <a:off x="5218444" y="1170731"/>
            <a:ext cx="3458012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Case2) 2020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기록 無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4047F8-53DA-469D-A139-9C8BDA244DD3}"/>
              </a:ext>
            </a:extLst>
          </p:cNvPr>
          <p:cNvSpPr/>
          <p:nvPr/>
        </p:nvSpPr>
        <p:spPr>
          <a:xfrm>
            <a:off x="611557" y="311540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Case3)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명목형 변수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BACEE4-4015-4AF9-822D-A0A9CCB1B655}"/>
              </a:ext>
            </a:extLst>
          </p:cNvPr>
          <p:cNvSpPr/>
          <p:nvPr/>
        </p:nvSpPr>
        <p:spPr>
          <a:xfrm>
            <a:off x="5218443" y="3118197"/>
            <a:ext cx="3458012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Case4)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이적 선수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9055C-1070-4760-B95F-4873654EB7F1}"/>
              </a:ext>
            </a:extLst>
          </p:cNvPr>
          <p:cNvSpPr txBox="1"/>
          <p:nvPr/>
        </p:nvSpPr>
        <p:spPr>
          <a:xfrm>
            <a:off x="611557" y="1851670"/>
            <a:ext cx="3241990" cy="3693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Average </a:t>
            </a:r>
            <a:r>
              <a:rPr lang="ko-KR" altLang="en-US" dirty="0"/>
              <a:t>값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97FB7-D669-4DE4-9206-5A37B675D9D9}"/>
              </a:ext>
            </a:extLst>
          </p:cNvPr>
          <p:cNvSpPr txBox="1"/>
          <p:nvPr/>
        </p:nvSpPr>
        <p:spPr>
          <a:xfrm>
            <a:off x="5218443" y="1851670"/>
            <a:ext cx="3241990" cy="3693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84692-D677-42C5-A90C-3A2A25DE37FC}"/>
              </a:ext>
            </a:extLst>
          </p:cNvPr>
          <p:cNvSpPr txBox="1"/>
          <p:nvPr/>
        </p:nvSpPr>
        <p:spPr>
          <a:xfrm>
            <a:off x="611559" y="3786594"/>
            <a:ext cx="3241990" cy="3693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최빈값</a:t>
            </a:r>
            <a:r>
              <a:rPr lang="ko-KR" altLang="en-US" dirty="0"/>
              <a:t>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E115F-5432-4947-8D54-9EEA654FEA5C}"/>
              </a:ext>
            </a:extLst>
          </p:cNvPr>
          <p:cNvSpPr txBox="1"/>
          <p:nvPr/>
        </p:nvSpPr>
        <p:spPr>
          <a:xfrm>
            <a:off x="5218445" y="3786594"/>
            <a:ext cx="3241990" cy="3693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팀으로 소속팀 변경</a:t>
            </a:r>
          </a:p>
        </p:txBody>
      </p:sp>
    </p:spTree>
    <p:extLst>
      <p:ext uri="{BB962C8B-B14F-4D97-AF65-F5344CB8AC3E}">
        <p14:creationId xmlns:p14="http://schemas.microsoft.com/office/powerpoint/2010/main" val="397400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3233C-22D8-4113-9D5B-ECB4BE13A80E}"/>
              </a:ext>
            </a:extLst>
          </p:cNvPr>
          <p:cNvSpPr/>
          <p:nvPr/>
        </p:nvSpPr>
        <p:spPr>
          <a:xfrm>
            <a:off x="384441" y="197227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설명변수 예측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-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지수평활법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614AC-274B-42BA-8EA8-CE211C041FF3}"/>
              </a:ext>
            </a:extLst>
          </p:cNvPr>
          <p:cNvSpPr txBox="1"/>
          <p:nvPr/>
        </p:nvSpPr>
        <p:spPr>
          <a:xfrm>
            <a:off x="467544" y="765089"/>
            <a:ext cx="864096" cy="36933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Result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1B5BBE-1C21-46DE-AE84-ACED0032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44" y="1228314"/>
            <a:ext cx="8545507" cy="38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4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65340" y="2310140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</a:t>
            </a:r>
            <a:endParaRPr lang="ko-KR" altLang="en-US" sz="2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90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363CFC-A2C1-4268-9023-94D94C39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0" y="1558855"/>
            <a:ext cx="5667375" cy="2038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5AD86E-34E3-48F0-98DE-B5B039DE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0" y="3741807"/>
            <a:ext cx="17049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2C39BEE-9D16-4B19-ADB5-91D6EC7FB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37807"/>
            <a:ext cx="9144000" cy="5191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B32C5-A668-427C-882E-4AA306D18CFB}"/>
              </a:ext>
            </a:extLst>
          </p:cNvPr>
          <p:cNvSpPr txBox="1"/>
          <p:nvPr/>
        </p:nvSpPr>
        <p:spPr>
          <a:xfrm>
            <a:off x="2821644" y="2130715"/>
            <a:ext cx="350071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950" dirty="0">
                <a:solidFill>
                  <a:schemeClr val="bg1"/>
                </a:solidFill>
              </a:rPr>
              <a:t>조원소개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5E220-2FED-43AD-9ED8-5BFA22C5DB70}"/>
              </a:ext>
            </a:extLst>
          </p:cNvPr>
          <p:cNvSpPr txBox="1"/>
          <p:nvPr/>
        </p:nvSpPr>
        <p:spPr>
          <a:xfrm>
            <a:off x="395536" y="195486"/>
            <a:ext cx="9988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조원소개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4521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363CFC-A2C1-4268-9023-94D94C39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0" y="1489889"/>
            <a:ext cx="5667375" cy="2038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5AD86E-34E3-48F0-98DE-B5B039DE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783" y="3676469"/>
            <a:ext cx="1704975" cy="1085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3CB7A-803E-494D-99E5-655794E7C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018" y="3656640"/>
            <a:ext cx="3035667" cy="1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1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364774" y="987574"/>
            <a:ext cx="3143336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 - importance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3A01296-4236-4CD6-8C32-D754615D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89" y="798179"/>
            <a:ext cx="5325715" cy="43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03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1064822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7BBD4C-BCBB-4057-86FD-FACA736D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45" y="2095790"/>
            <a:ext cx="6361906" cy="22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9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7CAF3B-41BD-47DE-B60D-F3FB936B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7" y="3816480"/>
            <a:ext cx="3505200" cy="904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13D4DF-876C-46AD-969E-8A78E75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42" y="1764450"/>
            <a:ext cx="7015311" cy="16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384441" y="954445"/>
            <a:ext cx="3323463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 importance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47AF5E1-622D-4A02-9781-B0370616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83" y="726343"/>
            <a:ext cx="5517356" cy="44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5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94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Modeling-pitcher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4858402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D942C0-86AF-4513-B05A-DD8A15CA3C11}"/>
              </a:ext>
            </a:extLst>
          </p:cNvPr>
          <p:cNvSpPr/>
          <p:nvPr/>
        </p:nvSpPr>
        <p:spPr>
          <a:xfrm>
            <a:off x="1043608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92C504-93C6-499C-8AA0-71118753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2181225"/>
            <a:ext cx="51339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0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813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Modeling-batter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1064822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GBM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E8551-9E52-418B-A65D-97FA26E3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0" y="1932417"/>
            <a:ext cx="66579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-18673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813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Modeling-batter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384441" y="856119"/>
            <a:ext cx="3241990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 - importance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F198-A291-4E6A-8D14-26F957BD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86" y="626799"/>
            <a:ext cx="5542738" cy="446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813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Modeling-batter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2951003" y="1064822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1055F-2C7E-40F2-A654-4BFCD33D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5" y="3768274"/>
            <a:ext cx="3971925" cy="942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621267-70E0-4180-84B7-28384D22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3" y="1680593"/>
            <a:ext cx="79819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-18673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813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Modeling-batter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384441" y="856119"/>
            <a:ext cx="3241990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 importance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51EE67-A30F-4432-BD40-8574869D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81" y="658893"/>
            <a:ext cx="5601608" cy="44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1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2C39BEE-9D16-4B19-ADB5-91D6EC7FB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2220"/>
          <a:stretch/>
        </p:blipFill>
        <p:spPr>
          <a:xfrm>
            <a:off x="0" y="-47625"/>
            <a:ext cx="9144000" cy="519112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3D8241-DB4D-4726-91CA-43D9EA831A8A}"/>
              </a:ext>
            </a:extLst>
          </p:cNvPr>
          <p:cNvSpPr/>
          <p:nvPr/>
        </p:nvSpPr>
        <p:spPr>
          <a:xfrm>
            <a:off x="0" y="-27928"/>
            <a:ext cx="9155203" cy="519112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6535" y="209164"/>
            <a:ext cx="957114" cy="323165"/>
            <a:chOff x="568887" y="2296526"/>
            <a:chExt cx="1606337" cy="430886"/>
          </a:xfrm>
        </p:grpSpPr>
        <p:sp>
          <p:nvSpPr>
            <p:cNvPr id="9" name="TextBox 8"/>
            <p:cNvSpPr txBox="1"/>
            <p:nvPr/>
          </p:nvSpPr>
          <p:spPr>
            <a:xfrm>
              <a:off x="576759" y="2296526"/>
              <a:ext cx="24630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8887" y="2296526"/>
              <a:ext cx="160633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조원소개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BB28EF-5C11-405E-AB28-E544E1170493}"/>
              </a:ext>
            </a:extLst>
          </p:cNvPr>
          <p:cNvSpPr/>
          <p:nvPr/>
        </p:nvSpPr>
        <p:spPr>
          <a:xfrm>
            <a:off x="208550" y="3276967"/>
            <a:ext cx="144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권혁</a:t>
            </a:r>
            <a:endParaRPr lang="en-US" altLang="ko-KR" sz="14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899BE4-C096-4436-92AD-C3B8BB4D6E71}"/>
              </a:ext>
            </a:extLst>
          </p:cNvPr>
          <p:cNvSpPr/>
          <p:nvPr/>
        </p:nvSpPr>
        <p:spPr>
          <a:xfrm>
            <a:off x="171217" y="3771556"/>
            <a:ext cx="1592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파생변수 추가</a:t>
            </a:r>
            <a:endParaRPr lang="en-US" altLang="ko-KR" sz="11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6297CD-F3EC-4FDF-9D1A-E0309D7DC384}"/>
              </a:ext>
            </a:extLst>
          </p:cNvPr>
          <p:cNvSpPr/>
          <p:nvPr/>
        </p:nvSpPr>
        <p:spPr>
          <a:xfrm>
            <a:off x="2036372" y="3276967"/>
            <a:ext cx="144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조유림</a:t>
            </a:r>
            <a:endParaRPr lang="en-US" altLang="ko-KR" sz="14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0692D-FB98-4F6B-A476-AB88620393F2}"/>
              </a:ext>
            </a:extLst>
          </p:cNvPr>
          <p:cNvSpPr/>
          <p:nvPr/>
        </p:nvSpPr>
        <p:spPr>
          <a:xfrm>
            <a:off x="1967446" y="3771552"/>
            <a:ext cx="1564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설명변수 예측</a:t>
            </a:r>
            <a:endParaRPr lang="en-US" altLang="ko-KR" sz="11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EEE7DC-5F9C-4F11-9D69-41673F4777E6}"/>
              </a:ext>
            </a:extLst>
          </p:cNvPr>
          <p:cNvSpPr/>
          <p:nvPr/>
        </p:nvSpPr>
        <p:spPr>
          <a:xfrm>
            <a:off x="3820800" y="3277066"/>
            <a:ext cx="144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임선우</a:t>
            </a:r>
            <a:endParaRPr lang="en-US" altLang="ko-KR" sz="14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0F1138-5112-457F-BB78-1C8E6B76C034}"/>
              </a:ext>
            </a:extLst>
          </p:cNvPr>
          <p:cNvSpPr/>
          <p:nvPr/>
        </p:nvSpPr>
        <p:spPr>
          <a:xfrm>
            <a:off x="3972397" y="3771553"/>
            <a:ext cx="1197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27E04D-2C2E-49CD-ABED-C5DC852955E9}"/>
              </a:ext>
            </a:extLst>
          </p:cNvPr>
          <p:cNvSpPr/>
          <p:nvPr/>
        </p:nvSpPr>
        <p:spPr>
          <a:xfrm>
            <a:off x="5578156" y="3277066"/>
            <a:ext cx="144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홍익선</a:t>
            </a:r>
            <a:endParaRPr lang="en-US" altLang="ko-KR" sz="14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94F3F6-F426-40C0-AFB5-3EBB3A6BF2C3}"/>
              </a:ext>
            </a:extLst>
          </p:cNvPr>
          <p:cNvSpPr/>
          <p:nvPr/>
        </p:nvSpPr>
        <p:spPr>
          <a:xfrm>
            <a:off x="5757172" y="3771554"/>
            <a:ext cx="11219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PPT </a:t>
            </a:r>
            <a:r>
              <a:rPr lang="ko-KR" altLang="en-US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제작</a:t>
            </a:r>
            <a:endParaRPr lang="en-US" altLang="ko-KR" sz="11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CDE99C-563F-430A-AF21-350F7CCFE83B}"/>
              </a:ext>
            </a:extLst>
          </p:cNvPr>
          <p:cNvSpPr/>
          <p:nvPr/>
        </p:nvSpPr>
        <p:spPr>
          <a:xfrm>
            <a:off x="7433051" y="3276967"/>
            <a:ext cx="144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Arial" panose="020B0604020202020204" pitchFamily="34" charset="0"/>
              </a:rPr>
              <a:t>김내히</a:t>
            </a:r>
            <a:endParaRPr lang="en-US" altLang="ko-KR" sz="14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D594FD-A27B-45E4-B2FC-F6A23F98B1AF}"/>
              </a:ext>
            </a:extLst>
          </p:cNvPr>
          <p:cNvSpPr/>
          <p:nvPr/>
        </p:nvSpPr>
        <p:spPr>
          <a:xfrm>
            <a:off x="7606830" y="3771554"/>
            <a:ext cx="11219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조장 </a:t>
            </a:r>
            <a:r>
              <a:rPr lang="en-US" altLang="ko-KR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&amp; </a:t>
            </a:r>
            <a:r>
              <a:rPr lang="ko-KR" altLang="en-US" sz="11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t>발표</a:t>
            </a:r>
            <a:endParaRPr lang="en-US" altLang="ko-KR" sz="1100" b="1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8D7E2-5A84-4885-9FEB-43BBA9A1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15" y="1405843"/>
            <a:ext cx="169173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E32DBEF0-404D-49C0-ABF9-95A4B239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71944"/>
            <a:ext cx="218446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67ACB22-23AC-463B-89C4-7DC4C598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09" y="140584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F4D283CC-89BA-4C84-A678-230ADB87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" y="1371944"/>
            <a:ext cx="182777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9F9B3FE2-E6F8-47A5-9492-503BDE77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66" y="1266629"/>
            <a:ext cx="14344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33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6146" name="Picture 2" descr="야구, 채 점, 홈으로 슬라이딩, 놀이, 선수, 게임, 점수, 팀, 스포츠, 분야, 수평, 경쟁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84441" y="197227"/>
            <a:ext cx="2813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Modeling-batter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0D0FFE-9447-4A7C-ADE6-78072BDF0492}"/>
              </a:ext>
            </a:extLst>
          </p:cNvPr>
          <p:cNvSpPr/>
          <p:nvPr/>
        </p:nvSpPr>
        <p:spPr>
          <a:xfrm>
            <a:off x="4858402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D942C0-86AF-4513-B05A-DD8A15CA3C11}"/>
              </a:ext>
            </a:extLst>
          </p:cNvPr>
          <p:cNvSpPr/>
          <p:nvPr/>
        </p:nvSpPr>
        <p:spPr>
          <a:xfrm>
            <a:off x="1043608" y="843558"/>
            <a:ext cx="3241990" cy="46166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Light GBM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CC53A-E432-480C-8923-53E9B47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5" y="2148781"/>
            <a:ext cx="48482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2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A235ED-54B5-4C5E-A49C-33EEA8F4EE5A}"/>
              </a:ext>
            </a:extLst>
          </p:cNvPr>
          <p:cNvGrpSpPr/>
          <p:nvPr/>
        </p:nvGrpSpPr>
        <p:grpSpPr>
          <a:xfrm>
            <a:off x="0" y="0"/>
            <a:ext cx="9160893" cy="5143500"/>
            <a:chOff x="0" y="18673"/>
            <a:chExt cx="9160893" cy="5143500"/>
          </a:xfrm>
        </p:grpSpPr>
        <p:pic>
          <p:nvPicPr>
            <p:cNvPr id="12" name="Picture 2" descr="야구, 채 점, 홈으로 슬라이딩, 놀이, 선수, 게임, 점수, 팀, 스포츠, 분야, 수평, 경쟁">
              <a:extLst>
                <a:ext uri="{FF2B5EF4-FFF2-40B4-BE49-F238E27FC236}">
                  <a16:creationId xmlns:a16="http://schemas.microsoft.com/office/drawing/2014/main" id="{5CA82BCE-6936-4CFB-8116-519FDD04F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18673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CE4E1A-6C40-40C7-861C-96507D6F95CF}"/>
                </a:ext>
              </a:extLst>
            </p:cNvPr>
            <p:cNvSpPr/>
            <p:nvPr/>
          </p:nvSpPr>
          <p:spPr>
            <a:xfrm>
              <a:off x="16892" y="18673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E512C0-D8D9-42BD-9643-94E606963371}"/>
              </a:ext>
            </a:extLst>
          </p:cNvPr>
          <p:cNvSpPr/>
          <p:nvPr/>
        </p:nvSpPr>
        <p:spPr>
          <a:xfrm>
            <a:off x="384441" y="197227"/>
            <a:ext cx="2605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A15BDE-DF81-4E9F-8D0A-C68DB50E57A6}"/>
              </a:ext>
            </a:extLst>
          </p:cNvPr>
          <p:cNvSpPr/>
          <p:nvPr/>
        </p:nvSpPr>
        <p:spPr>
          <a:xfrm>
            <a:off x="899591" y="2171640"/>
            <a:ext cx="3047979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pitcher (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XGboost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64F8B9-3625-47AB-BF4B-5A76E98E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430" y="428059"/>
            <a:ext cx="3541992" cy="46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2C59D1-6E8E-4BBD-9DB2-03EFB3EFA06F}"/>
              </a:ext>
            </a:extLst>
          </p:cNvPr>
          <p:cNvGrpSpPr/>
          <p:nvPr/>
        </p:nvGrpSpPr>
        <p:grpSpPr>
          <a:xfrm>
            <a:off x="-2" y="-18673"/>
            <a:ext cx="9144002" cy="5143500"/>
            <a:chOff x="-2" y="0"/>
            <a:chExt cx="9144002" cy="5143500"/>
          </a:xfrm>
        </p:grpSpPr>
        <p:pic>
          <p:nvPicPr>
            <p:cNvPr id="11" name="Picture 2" descr="야구, 채 점, 홈으로 슬라이딩, 놀이, 선수, 게임, 점수, 팀, 스포츠, 분야, 수평, 경쟁">
              <a:extLst>
                <a:ext uri="{FF2B5EF4-FFF2-40B4-BE49-F238E27FC236}">
                  <a16:creationId xmlns:a16="http://schemas.microsoft.com/office/drawing/2014/main" id="{F1203931-4B95-4C3B-9EB0-E38326D152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E98125-1602-4125-ACDF-AC8638F0151D}"/>
                </a:ext>
              </a:extLst>
            </p:cNvPr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00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E512C0-D8D9-42BD-9643-94E606963371}"/>
              </a:ext>
            </a:extLst>
          </p:cNvPr>
          <p:cNvSpPr/>
          <p:nvPr/>
        </p:nvSpPr>
        <p:spPr>
          <a:xfrm>
            <a:off x="384441" y="197227"/>
            <a:ext cx="2605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Modeling-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A15BDE-DF81-4E9F-8D0A-C68DB50E57A6}"/>
              </a:ext>
            </a:extLst>
          </p:cNvPr>
          <p:cNvSpPr/>
          <p:nvPr/>
        </p:nvSpPr>
        <p:spPr>
          <a:xfrm>
            <a:off x="857846" y="2171640"/>
            <a:ext cx="3241990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Batter (Light GBM)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25399B-EB1C-427C-AE80-5BE64D29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782" y="428059"/>
            <a:ext cx="3539487" cy="46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2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0F1282-82BE-400F-9896-2DDB4D9E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2456" y="1007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FCBF91-58D4-4223-8F9B-8A10B20F9977}"/>
              </a:ext>
            </a:extLst>
          </p:cNvPr>
          <p:cNvSpPr/>
          <p:nvPr/>
        </p:nvSpPr>
        <p:spPr>
          <a:xfrm>
            <a:off x="3915408" y="218702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1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51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0F1282-82BE-400F-9896-2DDB4D9E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2456" y="1007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C64192-D151-4010-85BB-28099F34E3CC}"/>
              </a:ext>
            </a:extLst>
          </p:cNvPr>
          <p:cNvSpPr/>
          <p:nvPr/>
        </p:nvSpPr>
        <p:spPr>
          <a:xfrm>
            <a:off x="384441" y="197227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DB2187-78B4-4260-B3FC-43F464B6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98" y="1779662"/>
            <a:ext cx="3047976" cy="2314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28174E-94A0-487D-A55A-BBE15E316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26" y="1779662"/>
            <a:ext cx="3047979" cy="2314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DF3E71-D27B-4C44-B9BA-FD9E7A689F02}"/>
              </a:ext>
            </a:extLst>
          </p:cNvPr>
          <p:cNvSpPr/>
          <p:nvPr/>
        </p:nvSpPr>
        <p:spPr>
          <a:xfrm>
            <a:off x="1004526" y="1203598"/>
            <a:ext cx="3047979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ERA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F4AE1-374F-4727-AB01-37ABF9FB4F73}"/>
              </a:ext>
            </a:extLst>
          </p:cNvPr>
          <p:cNvSpPr/>
          <p:nvPr/>
        </p:nvSpPr>
        <p:spPr>
          <a:xfrm>
            <a:off x="5091497" y="1203598"/>
            <a:ext cx="3047979" cy="40011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AVG</a:t>
            </a:r>
          </a:p>
        </p:txBody>
      </p:sp>
    </p:spTree>
    <p:extLst>
      <p:ext uri="{BB962C8B-B14F-4D97-AF65-F5344CB8AC3E}">
        <p14:creationId xmlns:p14="http://schemas.microsoft.com/office/powerpoint/2010/main" val="1461547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0F1282-82BE-400F-9896-2DDB4D9E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2456" y="10070"/>
            <a:ext cx="9144000" cy="5143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C64192-D151-4010-85BB-28099F34E3CC}"/>
              </a:ext>
            </a:extLst>
          </p:cNvPr>
          <p:cNvSpPr/>
          <p:nvPr/>
        </p:nvSpPr>
        <p:spPr>
          <a:xfrm>
            <a:off x="384441" y="197227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DF3E71-D27B-4C44-B9BA-FD9E7A689F02}"/>
              </a:ext>
            </a:extLst>
          </p:cNvPr>
          <p:cNvSpPr/>
          <p:nvPr/>
        </p:nvSpPr>
        <p:spPr>
          <a:xfrm>
            <a:off x="3048010" y="658892"/>
            <a:ext cx="3047979" cy="52322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승률</a:t>
            </a:r>
            <a:endParaRPr lang="en-US" altLang="ko-KR" sz="20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F1ECF-A92F-44F1-A7CE-4C1C66B1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5" y="2186744"/>
            <a:ext cx="3179448" cy="1438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C6458E-77FF-4435-960E-C1CA96988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48" y="1385650"/>
            <a:ext cx="2666776" cy="35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122" name="Picture 2" descr="홈, 플레이트, 공, 야구, 분야, 스포츠, 게임, 장비, 놀이, 자료, 경쟁, 휴양, 활동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9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51520" y="223372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Picture 2" descr="F:\DAHYUN\취미\블로그\포스팅\취미\PPT\사진자료\baseball-3778774_1280.png">
            <a:extLst>
              <a:ext uri="{FF2B5EF4-FFF2-40B4-BE49-F238E27FC236}">
                <a16:creationId xmlns:a16="http://schemas.microsoft.com/office/drawing/2014/main" id="{94CB1786-CE31-4152-AE3A-CD0AFB7A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" y="1784085"/>
            <a:ext cx="3832488" cy="33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DAHYUN\취미\블로그\포스팅\취미\PPT\사진자료\baseball-2026891_1280.png">
            <a:extLst>
              <a:ext uri="{FF2B5EF4-FFF2-40B4-BE49-F238E27FC236}">
                <a16:creationId xmlns:a16="http://schemas.microsoft.com/office/drawing/2014/main" id="{DB0B63D0-AC57-40D5-9DA7-BE75EA77A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852" l="398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1030" r="1762" b="5124"/>
          <a:stretch/>
        </p:blipFill>
        <p:spPr bwMode="auto">
          <a:xfrm>
            <a:off x="971600" y="1995686"/>
            <a:ext cx="2700189" cy="2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7931BD-EAC5-4546-9C6A-B8A674F1EE45}"/>
              </a:ext>
            </a:extLst>
          </p:cNvPr>
          <p:cNvSpPr/>
          <p:nvPr/>
        </p:nvSpPr>
        <p:spPr>
          <a:xfrm>
            <a:off x="3995936" y="1563638"/>
            <a:ext cx="4949120" cy="1938992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이닝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타수 모델링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삭제 후 다시 모델링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평균자책점이 음수로 예측되는 선수</a:t>
            </a: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704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3453553" y="2279362"/>
            <a:ext cx="223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Thank you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71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-1"/>
            <a:ext cx="9144001" cy="5143501"/>
            <a:chOff x="0" y="0"/>
            <a:chExt cx="9144001" cy="5143501"/>
          </a:xfrm>
        </p:grpSpPr>
        <p:pic>
          <p:nvPicPr>
            <p:cNvPr id="4098" name="Picture 2" descr="F:\DAHYUN\취미\블로그\포스팅\취미\PPT\사진자료\ball-3760961_1920.jpg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1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8"/>
            <a:stretch/>
          </p:blipFill>
          <p:spPr bwMode="auto">
            <a:xfrm>
              <a:off x="0" y="1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524335" y="2248584"/>
            <a:ext cx="2419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 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930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-17736"/>
            <a:ext cx="9144001" cy="5143501"/>
            <a:chOff x="0" y="0"/>
            <a:chExt cx="9144001" cy="5143501"/>
          </a:xfrm>
        </p:grpSpPr>
        <p:pic>
          <p:nvPicPr>
            <p:cNvPr id="4098" name="Picture 2" descr="F:\DAHYUN\취미\블로그\포스팅\취미\PPT\사진자료\ball-3760961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8"/>
            <a:stretch/>
          </p:blipFill>
          <p:spPr bwMode="auto">
            <a:xfrm>
              <a:off x="0" y="1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31168" y="393507"/>
            <a:ext cx="2295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EDA</a:t>
            </a: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새로운 변수 생성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1203598"/>
            <a:ext cx="5312531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tx1"/>
                </a:solidFill>
                <a:ea typeface="나눔스퀘어라운드 Regular" panose="020B0600000101010101" pitchFamily="50" charset="-127"/>
              </a:rPr>
              <a:t>방어율</a:t>
            </a:r>
            <a:r>
              <a:rPr lang="en-US" altLang="ko-KR" sz="1600" b="1" dirty="0">
                <a:solidFill>
                  <a:schemeClr val="tx1"/>
                </a:solidFill>
              </a:rPr>
              <a:t>(ERA): ER*9 / (INN2/3)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도루 성공률</a:t>
            </a:r>
            <a:r>
              <a:rPr lang="en-US" altLang="ko-KR" sz="1600" b="1" dirty="0">
                <a:solidFill>
                  <a:schemeClr val="tx1"/>
                </a:solidFill>
              </a:rPr>
              <a:t>(SB_SR): SB / (SB+CS)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상대타자 타석 수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</a:rPr>
              <a:t>상대타자 타수</a:t>
            </a:r>
            <a:r>
              <a:rPr lang="en-US" altLang="ko-KR" sz="1600" b="1" dirty="0">
                <a:solidFill>
                  <a:schemeClr val="tx1"/>
                </a:solidFill>
              </a:rPr>
              <a:t>(PA-AB)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BABIP: (</a:t>
            </a:r>
            <a:r>
              <a:rPr lang="ko-KR" altLang="en-US" sz="1600" b="1" dirty="0">
                <a:solidFill>
                  <a:schemeClr val="tx1"/>
                </a:solidFill>
              </a:rPr>
              <a:t>안타</a:t>
            </a:r>
            <a:r>
              <a:rPr lang="en-US" altLang="ko-KR" sz="1600" b="1" dirty="0">
                <a:solidFill>
                  <a:schemeClr val="tx1"/>
                </a:solidFill>
              </a:rPr>
              <a:t>-</a:t>
            </a:r>
            <a:r>
              <a:rPr lang="ko-KR" altLang="en-US" sz="1600" b="1" dirty="0">
                <a:solidFill>
                  <a:schemeClr val="tx1"/>
                </a:solidFill>
              </a:rPr>
              <a:t>홈런</a:t>
            </a:r>
            <a:r>
              <a:rPr lang="en-US" altLang="ko-KR" sz="1600" b="1" dirty="0">
                <a:solidFill>
                  <a:schemeClr val="tx1"/>
                </a:solidFill>
              </a:rPr>
              <a:t>)/(</a:t>
            </a:r>
            <a:r>
              <a:rPr lang="ko-KR" altLang="en-US" sz="1600" b="1" dirty="0">
                <a:solidFill>
                  <a:schemeClr val="tx1"/>
                </a:solidFill>
              </a:rPr>
              <a:t>타수</a:t>
            </a:r>
            <a:r>
              <a:rPr lang="en-US" altLang="ko-KR" sz="1600" b="1" dirty="0">
                <a:solidFill>
                  <a:schemeClr val="tx1"/>
                </a:solidFill>
              </a:rPr>
              <a:t>-</a:t>
            </a:r>
            <a:r>
              <a:rPr lang="ko-KR" altLang="en-US" sz="1600" b="1" dirty="0">
                <a:solidFill>
                  <a:schemeClr val="tx1"/>
                </a:solidFill>
              </a:rPr>
              <a:t>삼진</a:t>
            </a:r>
            <a:r>
              <a:rPr lang="en-US" altLang="ko-KR" sz="1600" b="1" dirty="0">
                <a:solidFill>
                  <a:schemeClr val="tx1"/>
                </a:solidFill>
              </a:rPr>
              <a:t>-</a:t>
            </a:r>
            <a:r>
              <a:rPr lang="ko-KR" altLang="en-US" sz="1600" b="1" dirty="0">
                <a:solidFill>
                  <a:schemeClr val="tx1"/>
                </a:solidFill>
              </a:rPr>
              <a:t>홈런</a:t>
            </a:r>
            <a:r>
              <a:rPr lang="en-US" altLang="ko-KR" sz="1600" b="1" dirty="0">
                <a:solidFill>
                  <a:schemeClr val="tx1"/>
                </a:solidFill>
              </a:rPr>
              <a:t>+</a:t>
            </a:r>
            <a:r>
              <a:rPr lang="ko-KR" altLang="en-US" sz="1600" b="1" dirty="0">
                <a:solidFill>
                  <a:schemeClr val="tx1"/>
                </a:solidFill>
              </a:rPr>
              <a:t>희생플라이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err="1">
                <a:solidFill>
                  <a:schemeClr val="tx1"/>
                </a:solidFill>
              </a:rPr>
              <a:t>장타율</a:t>
            </a:r>
            <a:r>
              <a:rPr lang="en-US" altLang="ko-KR" sz="1600" b="1" dirty="0">
                <a:solidFill>
                  <a:schemeClr val="tx1"/>
                </a:solidFill>
              </a:rPr>
              <a:t>(SLG)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9</a:t>
            </a:r>
            <a:r>
              <a:rPr lang="ko-KR" altLang="en-US" sz="1600" b="1" dirty="0">
                <a:solidFill>
                  <a:schemeClr val="tx1"/>
                </a:solidFill>
              </a:rPr>
              <a:t>이닝 당 삼진 개수</a:t>
            </a:r>
            <a:r>
              <a:rPr lang="en-US" altLang="ko-KR" sz="1600" b="1" dirty="0">
                <a:solidFill>
                  <a:schemeClr val="tx1"/>
                </a:solidFill>
              </a:rPr>
              <a:t>(KK9)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9</a:t>
            </a:r>
            <a:r>
              <a:rPr lang="ko-KR" altLang="en-US" sz="1600" b="1" dirty="0">
                <a:solidFill>
                  <a:schemeClr val="tx1"/>
                </a:solidFill>
              </a:rPr>
              <a:t>이닝 당 볼넷 개수</a:t>
            </a:r>
            <a:r>
              <a:rPr lang="en-US" altLang="ko-KR" sz="1600" b="1" dirty="0">
                <a:solidFill>
                  <a:schemeClr val="tx1"/>
                </a:solidFill>
              </a:rPr>
              <a:t>(BB9)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단타 허용</a:t>
            </a:r>
            <a:r>
              <a:rPr lang="en-US" altLang="ko-KR" sz="1600" b="1" dirty="0">
                <a:solidFill>
                  <a:schemeClr val="tx1"/>
                </a:solidFill>
              </a:rPr>
              <a:t>(H1)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7A5CD3-D7EB-48A7-B52E-51497163BAB5}"/>
              </a:ext>
            </a:extLst>
          </p:cNvPr>
          <p:cNvSpPr/>
          <p:nvPr/>
        </p:nvSpPr>
        <p:spPr>
          <a:xfrm>
            <a:off x="1187624" y="1916186"/>
            <a:ext cx="2061406" cy="206140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흥행 이끌던 '선발투수 예고제' 베팅 이끈다고 ? - 세계일보">
            <a:extLst>
              <a:ext uri="{FF2B5EF4-FFF2-40B4-BE49-F238E27FC236}">
                <a16:creationId xmlns:a16="http://schemas.microsoft.com/office/drawing/2014/main" id="{0494A57A-5C7B-436E-8C29-0B3DBF469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1" b="97287" l="3704" r="90000">
                        <a14:foregroundMark x1="10370" y1="78682" x2="3704" y2="86434"/>
                        <a14:foregroundMark x1="3704" y1="86434" x2="11111" y2="87984"/>
                        <a14:foregroundMark x1="53704" y1="10465" x2="60741" y2="3488"/>
                        <a14:foregroundMark x1="60741" y1="3488" x2="65185" y2="9690"/>
                        <a14:foregroundMark x1="77778" y1="88760" x2="82593" y2="97287"/>
                        <a14:foregroundMark x1="82593" y1="97287" x2="85556" y2="89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8" y="1523120"/>
            <a:ext cx="3529119" cy="337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1" cy="5143501"/>
            <a:chOff x="0" y="0"/>
            <a:chExt cx="9144001" cy="5143501"/>
          </a:xfrm>
        </p:grpSpPr>
        <p:pic>
          <p:nvPicPr>
            <p:cNvPr id="4098" name="Picture 2" descr="F:\DAHYUN\취미\블로그\포스팅\취미\PPT\사진자료\ball-3760961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8"/>
            <a:stretch/>
          </p:blipFill>
          <p:spPr bwMode="auto">
            <a:xfrm>
              <a:off x="0" y="1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44207" y="803448"/>
            <a:ext cx="2061406" cy="3928542"/>
            <a:chOff x="6444207" y="803448"/>
            <a:chExt cx="2061406" cy="3928542"/>
          </a:xfrm>
        </p:grpSpPr>
        <p:sp>
          <p:nvSpPr>
            <p:cNvPr id="4" name="타원 3"/>
            <p:cNvSpPr/>
            <p:nvPr/>
          </p:nvSpPr>
          <p:spPr>
            <a:xfrm>
              <a:off x="6444207" y="1737016"/>
              <a:ext cx="2061406" cy="206140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9" name="Picture 3" descr="F:\DAHYUN\취미\블로그\포스팅\취미\PPT\사진자료\silhouette-3134466_128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775" y="803448"/>
              <a:ext cx="1964271" cy="392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1004348" y="1655701"/>
            <a:ext cx="4935803" cy="271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타율</a:t>
            </a:r>
            <a:r>
              <a:rPr lang="en-US" altLang="ko-KR" sz="1600" b="1" dirty="0">
                <a:solidFill>
                  <a:schemeClr val="tx1"/>
                </a:solidFill>
              </a:rPr>
              <a:t>(AVG): HIT / AB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err="1">
                <a:solidFill>
                  <a:schemeClr val="tx1"/>
                </a:solidFill>
              </a:rPr>
              <a:t>출루율</a:t>
            </a:r>
            <a:r>
              <a:rPr lang="en-US" altLang="ko-KR" sz="1600" b="1" dirty="0">
                <a:solidFill>
                  <a:schemeClr val="tx1"/>
                </a:solidFill>
              </a:rPr>
              <a:t>(OBP) : HIT + BB + IB + HP / PA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도루 시도 횟수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SB_trial</a:t>
            </a:r>
            <a:r>
              <a:rPr lang="en-US" altLang="ko-KR" sz="1600" b="1" dirty="0">
                <a:solidFill>
                  <a:schemeClr val="tx1"/>
                </a:solidFill>
              </a:rPr>
              <a:t>): SB+CS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타석 수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</a:rPr>
              <a:t>타수</a:t>
            </a:r>
            <a:r>
              <a:rPr lang="en-US" altLang="ko-KR" sz="1600" b="1" dirty="0">
                <a:solidFill>
                  <a:schemeClr val="tx1"/>
                </a:solidFill>
              </a:rPr>
              <a:t>(PA-AB)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/>
                </a:solidFill>
              </a:rPr>
              <a:t>희생타 합</a:t>
            </a:r>
            <a:r>
              <a:rPr lang="en-US" altLang="ko-KR" sz="1600" b="1" dirty="0">
                <a:solidFill>
                  <a:schemeClr val="tx1"/>
                </a:solidFill>
              </a:rPr>
              <a:t>(SH+SF)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BABIP</a:t>
            </a:r>
          </a:p>
          <a:p>
            <a:pPr>
              <a:lnSpc>
                <a:spcPct val="150000"/>
              </a:lnSpc>
            </a:pPr>
            <a:endParaRPr lang="en-US" altLang="ko-KR" sz="1600" b="1" spc="-150" dirty="0">
              <a:solidFill>
                <a:schemeClr val="tx1"/>
              </a:solidFill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9FC279-E2D1-4CFA-8E22-A06E8544CC26}"/>
              </a:ext>
            </a:extLst>
          </p:cNvPr>
          <p:cNvSpPr/>
          <p:nvPr/>
        </p:nvSpPr>
        <p:spPr>
          <a:xfrm>
            <a:off x="531168" y="393507"/>
            <a:ext cx="2295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EDA</a:t>
            </a: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새로운 변수 생성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8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1168" y="393507"/>
            <a:ext cx="4363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Final Feature Selection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76ABB07-C250-4589-92B5-D20D71D33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347932"/>
              </p:ext>
            </p:extLst>
          </p:nvPr>
        </p:nvGraphicFramePr>
        <p:xfrm>
          <a:off x="1715851" y="1203003"/>
          <a:ext cx="5712298" cy="3546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991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" y="0"/>
            <a:ext cx="9144002" cy="5143500"/>
            <a:chOff x="-2" y="0"/>
            <a:chExt cx="9144002" cy="5143500"/>
          </a:xfrm>
        </p:grpSpPr>
        <p:pic>
          <p:nvPicPr>
            <p:cNvPr id="3075" name="Picture 3" descr="F:\DAHYUN\취미\블로그\포스팅\취미\PPT\사진자료\athletes-1835893_19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60"/>
            <a:stretch/>
          </p:blipFill>
          <p:spPr bwMode="auto">
            <a:xfrm>
              <a:off x="0" y="769"/>
              <a:ext cx="9144000" cy="51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-2" y="0"/>
              <a:ext cx="9144001" cy="5143500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84441" y="197227"/>
            <a:ext cx="4743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Feature Selection(pitcher)</a:t>
            </a:r>
          </a:p>
        </p:txBody>
      </p:sp>
      <p:pic>
        <p:nvPicPr>
          <p:cNvPr id="3074" name="Picture 2" descr="ㅇㄷㅂ 나 오늘 야구방에서 존나 웃긴 시구 짤 주움 - 드영배 카테고리">
            <a:extLst>
              <a:ext uri="{FF2B5EF4-FFF2-40B4-BE49-F238E27FC236}">
                <a16:creationId xmlns:a16="http://schemas.microsoft.com/office/drawing/2014/main" id="{108D22EC-9C92-4C49-9A34-AA400632D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" y="1275606"/>
            <a:ext cx="4171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DB0C1-84B4-41AC-8AA3-4A76FBAD71B0}"/>
              </a:ext>
            </a:extLst>
          </p:cNvPr>
          <p:cNvSpPr txBox="1"/>
          <p:nvPr/>
        </p:nvSpPr>
        <p:spPr>
          <a:xfrm>
            <a:off x="5087559" y="843558"/>
            <a:ext cx="28688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GDAY_D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</a:t>
            </a: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P_ID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TB_SC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INN2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BF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PA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-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AB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HIT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H1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H2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H3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HR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SB_SR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WP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ERA</a:t>
            </a:r>
            <a:endParaRPr lang="en-US" altLang="ko-KR" dirty="0">
              <a:solidFill>
                <a:srgbClr val="FF0000"/>
              </a:solidFill>
              <a:latin typeface="Arial Unicode MS"/>
              <a:ea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SLG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BABIP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KK9</a:t>
            </a:r>
            <a:r>
              <a:rPr lang="en-US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,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</a:rPr>
              <a:t>BB9</a:t>
            </a:r>
            <a:r>
              <a:rPr lang="ko-KR" altLang="ko-KR" sz="1400" dirty="0">
                <a:solidFill>
                  <a:srgbClr val="FF0000"/>
                </a:solidFill>
              </a:rPr>
              <a:t> </a:t>
            </a:r>
            <a:endParaRPr lang="ko-KR" altLang="ko-KR" sz="4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49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화면 슬라이드 쇼(16:9)</PresentationFormat>
  <Paragraphs>251</Paragraphs>
  <Slides>47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배달의민족 한나는 열한살</vt:lpstr>
      <vt:lpstr>맑은 고딕</vt:lpstr>
      <vt:lpstr>Arial</vt:lpstr>
      <vt:lpstr>나눔스퀘어라운드 Regular</vt:lpstr>
      <vt:lpstr>Arial Unicode MS</vt:lpstr>
      <vt:lpstr>-윤고딕330</vt:lpstr>
      <vt:lpstr>-윤고딕360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LDY</dc:creator>
  <cp:lastModifiedBy>김 내히</cp:lastModifiedBy>
  <cp:revision>84</cp:revision>
  <dcterms:created xsi:type="dcterms:W3CDTF">2019-03-28T12:06:17Z</dcterms:created>
  <dcterms:modified xsi:type="dcterms:W3CDTF">2020-08-21T15:52:44Z</dcterms:modified>
</cp:coreProperties>
</file>